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C886-22A8-4195-BEE8-14FEAC905E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452A-D087-43CA-88C5-070D3F39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9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B993-F1A6-4CA0-BBBB-9562FAB6BE7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81B4-A7D0-4067-93E6-8C4E5F34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B993-F1A6-4CA0-BBBB-9562FAB6BE7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81B4-A7D0-4067-93E6-8C4E5F34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8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C886-22A8-4195-BEE8-14FEAC905E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452A-D087-43CA-88C5-070D3F39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4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B993-F1A6-4CA0-BBBB-9562FAB6BE7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81B4-A7D0-4067-93E6-8C4E5F34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3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B993-F1A6-4CA0-BBBB-9562FAB6BE7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81B4-A7D0-4067-93E6-8C4E5F34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8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B993-F1A6-4CA0-BBBB-9562FAB6BE7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81B4-A7D0-4067-93E6-8C4E5F34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B993-F1A6-4CA0-BBBB-9562FAB6BE7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81B4-A7D0-4067-93E6-8C4E5F34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B993-F1A6-4CA0-BBBB-9562FAB6BE7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81B4-A7D0-4067-93E6-8C4E5F34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31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B993-F1A6-4CA0-BBBB-9562FAB6BE7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81B4-A7D0-4067-93E6-8C4E5F34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3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B993-F1A6-4CA0-BBBB-9562FAB6BE7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81B4-A7D0-4067-93E6-8C4E5F34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C886-22A8-4195-BEE8-14FEAC905E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452A-D087-43CA-88C5-070D3F39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blipFill dpi="0" rotWithShape="1">
            <a:blip r:embed="rId4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 algn="r" rtl="1">
              <a:buNone/>
            </a:pPr>
            <a:endParaRPr lang="fa-IR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IranNastaliq" pitchFamily="2" charset="0"/>
              <a:cs typeface="IranNastaliq" pitchFamily="2" charset="0"/>
            </a:endParaRPr>
          </a:p>
          <a:p>
            <a:pPr marL="0" indent="0" algn="r" rtl="1">
              <a:buNone/>
            </a:pPr>
            <a:endParaRPr lang="fa-I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IranNastaliq" pitchFamily="2" charset="0"/>
              <a:cs typeface="IranNastaliq" pitchFamily="2" charset="0"/>
            </a:endParaRPr>
          </a:p>
          <a:p>
            <a:pPr marL="0" indent="0" algn="ctr" rtl="1">
              <a:buNone/>
            </a:pPr>
            <a:r>
              <a:rPr lang="fa-IR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IranNastaliq" pitchFamily="2" charset="0"/>
                <a:cs typeface="IranNastaliq" pitchFamily="2" charset="0"/>
              </a:rPr>
              <a:t>مرکز مدیریت حوادث و فوریت های پزشکی بم </a:t>
            </a:r>
          </a:p>
          <a:p>
            <a:pPr marL="0" indent="0" algn="ctr" rtl="1">
              <a:buNone/>
            </a:pPr>
            <a:endParaRPr lang="fa-IR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IranNastaliq" pitchFamily="2" charset="0"/>
              <a:cs typeface="IranNastaliq" pitchFamily="2" charset="0"/>
            </a:endParaRPr>
          </a:p>
          <a:p>
            <a:pPr marL="0" indent="0" algn="ctr" rtl="1">
              <a:buNone/>
            </a:pPr>
            <a:endParaRPr lang="fa-IR" sz="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IranNastaliq" pitchFamily="2" charset="0"/>
              <a:cs typeface="IranNastaliq" pitchFamily="2" charset="0"/>
            </a:endParaRPr>
          </a:p>
          <a:p>
            <a:pPr marL="0" indent="0" algn="ctr" rtl="1">
              <a:buNone/>
            </a:pPr>
            <a:r>
              <a:rPr lang="fa-I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نشست تخصصی روسای مراکز مدیریت حوادث و فوریت های پزشکی سراسر کشور</a:t>
            </a:r>
          </a:p>
          <a:p>
            <a:pPr marL="0" indent="0" algn="ctr" rtl="1">
              <a:buNone/>
            </a:pPr>
            <a:endParaRPr lang="fa-I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IranNastaliq" pitchFamily="2" charset="0"/>
              <a:cs typeface="IranNastaliq" pitchFamily="2" charset="0"/>
            </a:endParaRPr>
          </a:p>
          <a:p>
            <a:pPr marL="0" indent="0" algn="ctr" rtl="1">
              <a:buNone/>
            </a:pPr>
            <a:endParaRPr lang="fa-IR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IranNastaliq" pitchFamily="2" charset="0"/>
              <a:cs typeface="IranNastaliq" pitchFamily="2" charset="0"/>
            </a:endParaRPr>
          </a:p>
          <a:p>
            <a:pPr marL="0" indent="0" algn="ctr" rtl="1">
              <a:buNone/>
            </a:pPr>
            <a:r>
              <a:rPr lang="fa-IR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IranNastaliq" pitchFamily="2" charset="0"/>
                <a:cs typeface="IranNastaliq" pitchFamily="2" charset="0"/>
              </a:rPr>
              <a:t>درس آموخته های زلزله بم</a:t>
            </a:r>
            <a:endParaRPr lang="fa-IR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IranNastaliq" pitchFamily="2" charset="0"/>
              <a:cs typeface="IranNastaliq" pitchFamily="2" charset="0"/>
            </a:endParaRPr>
          </a:p>
          <a:p>
            <a:pPr marL="0" indent="0" algn="ctr" rtl="1">
              <a:buNone/>
            </a:pPr>
            <a:r>
              <a:rPr lang="fa-IR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IranNastaliq" pitchFamily="2" charset="0"/>
                <a:cs typeface="IranNastaliq" pitchFamily="2" charset="0"/>
              </a:rPr>
              <a:t>دیماه 97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IranNastaliq" pitchFamily="2" charset="0"/>
              <a:cs typeface="IranNastaliq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1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استفاده از فرودگاه بم</a:t>
            </a:r>
            <a:endParaRPr lang="fa-IR" dirty="0">
              <a:solidFill>
                <a:schemeClr val="tx2"/>
              </a:solidFill>
              <a:latin typeface="IranNastaliq" pitchFamily="2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1124744"/>
            <a:ext cx="6120680" cy="5164571"/>
          </a:xfrm>
          <a:prstGeom prst="rect">
            <a:avLst/>
          </a:prstGeom>
          <a:blipFill dpi="0" rotWithShape="1">
            <a:blip r:embed="rId4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Low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انجام 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4545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 پرواز داخلی و امدادی از سراسر دنیا</a:t>
            </a:r>
          </a:p>
          <a:p>
            <a:pPr algn="justLow" rtl="1">
              <a:lnSpc>
                <a:spcPct val="200000"/>
              </a:lnSpc>
            </a:pPr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457200" indent="-457200" algn="justLow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انتقال حدوداً 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1000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 نفر به بیمارستان های نظامی و غیرنظامی کشور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319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درس آموخته های زلزله بم</a:t>
            </a:r>
            <a:endParaRPr lang="fa-IR" dirty="0">
              <a:solidFill>
                <a:schemeClr val="tx2"/>
              </a:solidFill>
              <a:latin typeface="IranNastaliq" pitchFamily="2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1124744"/>
            <a:ext cx="6120680" cy="5164571"/>
          </a:xfrm>
          <a:prstGeom prst="rect">
            <a:avLst/>
          </a:prstGeom>
          <a:blipFill dpi="0" rotWithShape="1">
            <a:blip r:embed="rId4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لزوم آموزش کارکنان بهداشت ودرمان درخصوص مدیریت بحران درتمامی سطوح</a:t>
            </a:r>
          </a:p>
          <a:p>
            <a:pPr algn="justLow" rtl="1">
              <a:lnSpc>
                <a:spcPct val="150000"/>
              </a:lnSpc>
            </a:pPr>
            <a:endParaRPr lang="fa-IR" sz="24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ایجاد سامانه های فرماندهی حادثه درتمامی مراکز بهداشتی ودرمانی وبیمارستانها</a:t>
            </a:r>
          </a:p>
          <a:p>
            <a:pPr algn="justLow" rtl="1">
              <a:lnSpc>
                <a:spcPct val="150000"/>
              </a:lnSpc>
            </a:pPr>
            <a:endParaRPr lang="fa-IR" sz="24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لزوم ایجاد سامانه اطلاع رسانی وفراخوان نیروهای بهداشتی درحوادث وبحرانها</a:t>
            </a:r>
            <a:endParaRPr lang="en-US" sz="2400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431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درس آموخته های زلزله بم</a:t>
            </a:r>
            <a:endParaRPr lang="fa-IR" dirty="0">
              <a:solidFill>
                <a:schemeClr val="tx2"/>
              </a:solidFill>
              <a:latin typeface="IranNastaliq" pitchFamily="2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1124744"/>
            <a:ext cx="6120680" cy="5164571"/>
          </a:xfrm>
          <a:prstGeom prst="rect">
            <a:avLst/>
          </a:prstGeom>
          <a:blipFill dpi="0" rotWithShape="1">
            <a:blip r:embed="rId4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ضرورت تدوین برنامه عملیاتی بحران واحدهای بهداشتی</a:t>
            </a: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endParaRPr lang="fa-IR" sz="24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برگزاری منظم مانورهای آمادگی</a:t>
            </a: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لزوم ایجاد و تجهیز پست های درمان پیشرفته (</a:t>
            </a:r>
            <a:r>
              <a:rPr lang="en-US" sz="2400" dirty="0" smtClean="0">
                <a:solidFill>
                  <a:schemeClr val="tx1"/>
                </a:solidFill>
                <a:cs typeface="B Titr" pitchFamily="2" charset="-78"/>
              </a:rPr>
              <a:t>AMP</a:t>
            </a: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)و بیمارستان میدانی</a:t>
            </a:r>
          </a:p>
        </p:txBody>
      </p:sp>
    </p:spTree>
    <p:extLst>
      <p:ext uri="{BB962C8B-B14F-4D97-AF65-F5344CB8AC3E}">
        <p14:creationId xmlns:p14="http://schemas.microsoft.com/office/powerpoint/2010/main" val="166198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درس آموخته های زلزله بم</a:t>
            </a:r>
            <a:endParaRPr lang="fa-IR" dirty="0">
              <a:solidFill>
                <a:schemeClr val="tx2"/>
              </a:solidFill>
              <a:latin typeface="IranNastaliq" pitchFamily="2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1124744"/>
            <a:ext cx="6120680" cy="5164571"/>
          </a:xfrm>
          <a:prstGeom prst="rect">
            <a:avLst/>
          </a:prstGeom>
          <a:blipFill dpi="0" rotWithShape="1">
            <a:blip r:embed="rId4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ضرورت ایجاد سامانه ارتباطات سیار</a:t>
            </a: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endParaRPr lang="fa-IR" sz="24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لزوم ساماندهی و تشکیل تیم های درمانی در بلایا (</a:t>
            </a:r>
            <a:r>
              <a:rPr lang="en-US" sz="2400" dirty="0" smtClean="0">
                <a:solidFill>
                  <a:schemeClr val="tx1"/>
                </a:solidFill>
                <a:cs typeface="B Titr" pitchFamily="2" charset="-78"/>
              </a:rPr>
              <a:t>DMAT</a:t>
            </a: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)</a:t>
            </a: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endParaRPr lang="fa-IR" sz="24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تاکید برهماهنگی بین بخشی ولزوم عقد تفاهم نامه های لازم دراین زمینه بمنظورجلوگیری از موازی کاری در بحران</a:t>
            </a:r>
            <a:endParaRPr lang="en-US" sz="24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endParaRPr lang="fa-IR" sz="2400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614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fa-IR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درس آموخته های زلزله بم</a:t>
            </a:r>
            <a:endParaRPr lang="fa-IR" dirty="0">
              <a:solidFill>
                <a:schemeClr val="tx2"/>
              </a:solidFill>
              <a:latin typeface="IranNastaliq" pitchFamily="2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1124744"/>
            <a:ext cx="6120680" cy="5164571"/>
          </a:xfrm>
          <a:prstGeom prst="rect">
            <a:avLst/>
          </a:prstGeom>
          <a:blipFill dpi="0" rotWithShape="1">
            <a:blip r:embed="rId4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ضرورت تشکیل و توسعه تیم های تریاژ میدانی</a:t>
            </a: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endParaRPr lang="fa-IR" sz="24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لزوم ایجاد فضاهای جایگزین و کمکی در بیمارستانها با هدف افزایش ظرفیت پذیرش در حوادث و بلایا</a:t>
            </a: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endParaRPr lang="fa-IR" sz="24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تجهیزکلیه مراکز بهداشتی ودرمانی به لوازم ابزارکار و تجهیزات انفرادی</a:t>
            </a:r>
            <a:endParaRPr lang="fa-IR" sz="2400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919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600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با تشکر</a:t>
            </a:r>
            <a:endParaRPr lang="fa-IR" sz="3600" dirty="0">
              <a:solidFill>
                <a:schemeClr val="tx2"/>
              </a:solidFill>
              <a:latin typeface="IranNastaliq" pitchFamily="2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1124744"/>
            <a:ext cx="6120680" cy="516457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a-IR" sz="2800" dirty="0" smtClean="0">
              <a:solidFill>
                <a:schemeClr val="tx1"/>
              </a:solidFill>
              <a:cs typeface="B Compse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556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وقوع حادثه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1760" y="1052735"/>
            <a:ext cx="6374747" cy="5236579"/>
          </a:xfrm>
          <a:prstGeom prst="rect">
            <a:avLst/>
          </a:prstGeom>
          <a:blipFill dpi="0" rotWithShape="1">
            <a:blip r:embed="rId4" cstate="print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5713" indent="-628650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5 دیماه 1382</a:t>
            </a:r>
          </a:p>
          <a:p>
            <a:pPr marL="1255713" indent="-628650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ساعت 05:26:26</a:t>
            </a:r>
          </a:p>
          <a:p>
            <a:pPr marL="1255713" indent="-628650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شدت زلزله : </a:t>
            </a: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6/6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ریشتر</a:t>
            </a:r>
          </a:p>
          <a:p>
            <a:pPr marL="1255713" indent="-628650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عمق </a:t>
            </a: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8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کیلومتری زمین</a:t>
            </a:r>
            <a:endParaRPr lang="en-US" sz="3200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446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خسارات وارد شده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2892" y="814400"/>
            <a:ext cx="6336704" cy="5474915"/>
          </a:xfrm>
          <a:prstGeom prst="rect">
            <a:avLst/>
          </a:prstGeom>
          <a:blipFill dpi="0" rotWithShape="1">
            <a:blip r:embed="rId4" cstate="print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 indent="-5461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حدود 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33000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 کشته </a:t>
            </a:r>
          </a:p>
          <a:p>
            <a:pPr marL="1077913" indent="-5461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50000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 مجروح</a:t>
            </a:r>
          </a:p>
          <a:p>
            <a:pPr marL="1077913" indent="-5461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100000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 بی خانمان</a:t>
            </a:r>
          </a:p>
          <a:p>
            <a:pPr marL="1077913" indent="-5461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قطع نخاع بیش از 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500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 کودک</a:t>
            </a:r>
          </a:p>
          <a:p>
            <a:pPr marL="1077913" indent="-5461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خسارت به 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250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 روستا بین 10 تا 100 درصد</a:t>
            </a:r>
          </a:p>
          <a:p>
            <a:pPr marL="1077913" indent="-5461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آسیب دیدگی 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20246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 واحد مسکونی</a:t>
            </a:r>
            <a:endParaRPr lang="en-US" sz="2800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96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برقراری ارتباط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1800" y="908720"/>
            <a:ext cx="6120680" cy="5380595"/>
          </a:xfrm>
          <a:prstGeom prst="rect">
            <a:avLst/>
          </a:prstGeom>
          <a:blipFill dpi="0" rotWithShape="1">
            <a:blip r:embed="rId4" cstate="print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1813" indent="-53181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قطع ارتباط کلیه خطوط تلفن ثابت و همراه</a:t>
            </a:r>
          </a:p>
          <a:p>
            <a:pPr algn="ctr" rtl="1">
              <a:lnSpc>
                <a:spcPct val="150000"/>
              </a:lnSpc>
            </a:pPr>
            <a:endParaRPr lang="fa-IR" sz="28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531813" indent="-531813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عدم وجود ارتباط بدلیل قطعی برق یا تخریب ساختمان های دارای دکل بی سیم</a:t>
            </a:r>
            <a:endParaRPr lang="en-US" sz="2800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96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مشکلات موجود در زلزله</a:t>
            </a:r>
            <a:r>
              <a:rPr lang="fa-IR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 بم</a:t>
            </a:r>
            <a:endParaRPr lang="fa-IR" dirty="0">
              <a:solidFill>
                <a:schemeClr val="tx2"/>
              </a:solidFill>
              <a:latin typeface="IranNastaliq" pitchFamily="2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1124744"/>
            <a:ext cx="6120680" cy="5164571"/>
          </a:xfrm>
          <a:prstGeom prst="rect">
            <a:avLst/>
          </a:prstGeom>
          <a:blipFill dpi="0" rotWithShape="1">
            <a:blip r:embed="rId4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فقدان </a:t>
            </a:r>
            <a:r>
              <a:rPr lang="en-US" sz="2800" b="1" dirty="0" smtClean="0">
                <a:solidFill>
                  <a:srgbClr val="FF0000"/>
                </a:solidFill>
                <a:cs typeface="B Titr" pitchFamily="2" charset="-78"/>
              </a:rPr>
              <a:t>EOC</a:t>
            </a:r>
            <a:endParaRPr lang="fa-IR" sz="2600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فقدان </a:t>
            </a:r>
            <a:r>
              <a:rPr lang="en-US" sz="2600" b="1" dirty="0" smtClean="0">
                <a:solidFill>
                  <a:srgbClr val="FF0000"/>
                </a:solidFill>
                <a:cs typeface="B Titr" pitchFamily="2" charset="-78"/>
              </a:rPr>
              <a:t>ICS</a:t>
            </a:r>
            <a:r>
              <a:rPr lang="fa-IR" sz="2600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و </a:t>
            </a:r>
            <a:r>
              <a:rPr lang="en-US" sz="2600" b="1" dirty="0" smtClean="0">
                <a:solidFill>
                  <a:srgbClr val="FF0000"/>
                </a:solidFill>
                <a:cs typeface="B Titr" pitchFamily="2" charset="-78"/>
              </a:rPr>
              <a:t>HICS</a:t>
            </a:r>
            <a:r>
              <a:rPr lang="fa-IR" sz="2600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در مراکز بهداشتی درمانی</a:t>
            </a:r>
          </a:p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600" dirty="0" smtClean="0">
                <a:solidFill>
                  <a:schemeClr val="tx1"/>
                </a:solidFill>
                <a:cs typeface="B Titr" pitchFamily="2" charset="-78"/>
              </a:rPr>
              <a:t>مشکلات در خبر و اطلاع‌رسانی به موقع از حادثه،</a:t>
            </a:r>
          </a:p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600" dirty="0" smtClean="0">
                <a:solidFill>
                  <a:schemeClr val="tx1"/>
                </a:solidFill>
                <a:cs typeface="B Titr" pitchFamily="2" charset="-78"/>
              </a:rPr>
              <a:t>نقص در ارزیابی اولیه</a:t>
            </a:r>
          </a:p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600" dirty="0" smtClean="0">
                <a:solidFill>
                  <a:schemeClr val="tx1"/>
                </a:solidFill>
                <a:cs typeface="B Titr" pitchFamily="2" charset="-78"/>
              </a:rPr>
              <a:t>مشکلات هماهنگی در ابعاد گسترده</a:t>
            </a:r>
          </a:p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600" dirty="0" smtClean="0">
                <a:solidFill>
                  <a:schemeClr val="tx1"/>
                </a:solidFill>
                <a:cs typeface="B Titr" pitchFamily="2" charset="-78"/>
              </a:rPr>
              <a:t>آسیب‌دیدگی نیروها و ساختارهای محلی</a:t>
            </a:r>
          </a:p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v"/>
            </a:pPr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711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latin typeface="IranNastaliq" pitchFamily="2" charset="0"/>
                <a:cs typeface="B Titr" pitchFamily="2" charset="-78"/>
              </a:rPr>
              <a:t>مشکلات موجود در زلزله</a:t>
            </a:r>
            <a:r>
              <a:rPr lang="fa-IR" dirty="0" smtClean="0">
                <a:latin typeface="IranNastaliq" pitchFamily="2" charset="0"/>
                <a:cs typeface="B Titr" pitchFamily="2" charset="-78"/>
              </a:rPr>
              <a:t> بم</a:t>
            </a:r>
            <a:endParaRPr lang="fa-IR" dirty="0">
              <a:latin typeface="IranNastaliq" pitchFamily="2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1124744"/>
            <a:ext cx="6120680" cy="5164571"/>
          </a:xfrm>
          <a:prstGeom prst="rect">
            <a:avLst/>
          </a:prstGeom>
          <a:blipFill dpi="0" rotWithShape="1">
            <a:blip r:embed="rId4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Low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600" dirty="0" smtClean="0">
                <a:solidFill>
                  <a:schemeClr val="tx1"/>
                </a:solidFill>
                <a:cs typeface="B Titr" pitchFamily="2" charset="-78"/>
              </a:rPr>
              <a:t>حضور نیروهای مردمی غیرسازمان یافته</a:t>
            </a:r>
          </a:p>
          <a:p>
            <a:pPr marL="457200" indent="-457200" algn="justLow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قطع شریان‌های حیاتی</a:t>
            </a:r>
          </a:p>
          <a:p>
            <a:pPr marL="457200" indent="-457200" algn="justLow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حضور تعداد کثیری نیروهای رسمی سازمان یافته با امکانات کم و ناکافی به طوری که صف این نیروهای برای دریافت حواله اقلام در برخی از موارد از صف مردم آسیب‌دیده طولانی‌تر بود</a:t>
            </a:r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04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latin typeface="IranNastaliq" pitchFamily="2" charset="0"/>
                <a:cs typeface="B Titr" pitchFamily="2" charset="-78"/>
              </a:rPr>
              <a:t>مشکلات موجود در زلزله</a:t>
            </a:r>
            <a:r>
              <a:rPr lang="fa-IR" dirty="0" smtClean="0">
                <a:latin typeface="IranNastaliq" pitchFamily="2" charset="0"/>
                <a:cs typeface="B Titr" pitchFamily="2" charset="-78"/>
              </a:rPr>
              <a:t> بم</a:t>
            </a:r>
            <a:endParaRPr lang="fa-IR" dirty="0">
              <a:latin typeface="IranNastaliq" pitchFamily="2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1124744"/>
            <a:ext cx="6120680" cy="5164571"/>
          </a:xfrm>
          <a:prstGeom prst="rect">
            <a:avLst/>
          </a:prstGeom>
          <a:blipFill dpi="0" rotWithShape="1">
            <a:blip r:embed="rId4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سرمای شدید</a:t>
            </a: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ازدحام و بی‌نظمی، به ویژه در روزهای اول</a:t>
            </a: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تداخل و دوباره‌کاری</a:t>
            </a: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مشکلات </a:t>
            </a:r>
            <a:r>
              <a:rPr lang="fa-IR" sz="2400" b="1" dirty="0">
                <a:solidFill>
                  <a:schemeClr val="tx1"/>
                </a:solidFill>
                <a:cs typeface="B Titr" pitchFamily="2" charset="-78"/>
              </a:rPr>
              <a:t>ناشی از اعلام آسمان باز و حضور بی‌رویه نیروهای </a:t>
            </a:r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خارجی</a:t>
            </a: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تخریب سرویس های بهداشتی(توالت وحمام و...) بدلیل شدت حادثه</a:t>
            </a: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عدم دفن صحیح اجساد</a:t>
            </a:r>
          </a:p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v"/>
            </a:pP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25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خسارت وارده به بیمارستان امام خمینی شهر بم</a:t>
            </a:r>
            <a:endParaRPr lang="fa-IR" sz="2800" dirty="0">
              <a:solidFill>
                <a:schemeClr val="tx2"/>
              </a:solidFill>
              <a:latin typeface="IranNastaliq" pitchFamily="2" charset="0"/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7"/>
          <a:stretch/>
        </p:blipFill>
        <p:spPr>
          <a:xfrm>
            <a:off x="2483768" y="1052736"/>
            <a:ext cx="6264696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8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di\Desktop\image_2018_12_19-23_40_39_302_L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2" y="5865607"/>
            <a:ext cx="1792379" cy="84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60648"/>
            <a:ext cx="6419056" cy="6264696"/>
          </a:xfrm>
          <a:noFill/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dirty="0" smtClean="0">
                <a:solidFill>
                  <a:schemeClr val="tx2"/>
                </a:solidFill>
                <a:latin typeface="IranNastaliq" pitchFamily="2" charset="0"/>
                <a:cs typeface="B Titr" pitchFamily="2" charset="-78"/>
              </a:rPr>
              <a:t>نابودی تاسیسات زیربنائی شهر بم</a:t>
            </a:r>
            <a:endParaRPr lang="fa-IR" sz="2800" dirty="0">
              <a:solidFill>
                <a:schemeClr val="tx2"/>
              </a:solidFill>
              <a:latin typeface="IranNastaliq" pitchFamily="2" charset="0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71" y="836712"/>
            <a:ext cx="6249726" cy="54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1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411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24 DVDs</dc:creator>
  <cp:lastModifiedBy>MRT Pack 24 DVDs</cp:lastModifiedBy>
  <cp:revision>21</cp:revision>
  <dcterms:created xsi:type="dcterms:W3CDTF">2018-12-20T05:03:40Z</dcterms:created>
  <dcterms:modified xsi:type="dcterms:W3CDTF">2018-12-20T08:42:36Z</dcterms:modified>
</cp:coreProperties>
</file>