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2"/>
  </p:notesMasterIdLst>
  <p:handoutMasterIdLst>
    <p:handoutMasterId r:id="rId43"/>
  </p:handoutMasterIdLst>
  <p:sldIdLst>
    <p:sldId id="598" r:id="rId2"/>
    <p:sldId id="554" r:id="rId3"/>
    <p:sldId id="553" r:id="rId4"/>
    <p:sldId id="555" r:id="rId5"/>
    <p:sldId id="556" r:id="rId6"/>
    <p:sldId id="557" r:id="rId7"/>
    <p:sldId id="584" r:id="rId8"/>
    <p:sldId id="558" r:id="rId9"/>
    <p:sldId id="586" r:id="rId10"/>
    <p:sldId id="587" r:id="rId11"/>
    <p:sldId id="588" r:id="rId12"/>
    <p:sldId id="589" r:id="rId13"/>
    <p:sldId id="559" r:id="rId14"/>
    <p:sldId id="560" r:id="rId15"/>
    <p:sldId id="561" r:id="rId16"/>
    <p:sldId id="562" r:id="rId17"/>
    <p:sldId id="585" r:id="rId18"/>
    <p:sldId id="563" r:id="rId19"/>
    <p:sldId id="564" r:id="rId20"/>
    <p:sldId id="565" r:id="rId21"/>
    <p:sldId id="582" r:id="rId22"/>
    <p:sldId id="566" r:id="rId23"/>
    <p:sldId id="567" r:id="rId24"/>
    <p:sldId id="568" r:id="rId25"/>
    <p:sldId id="569" r:id="rId26"/>
    <p:sldId id="570" r:id="rId27"/>
    <p:sldId id="571" r:id="rId28"/>
    <p:sldId id="572" r:id="rId29"/>
    <p:sldId id="573" r:id="rId30"/>
    <p:sldId id="574" r:id="rId31"/>
    <p:sldId id="591" r:id="rId32"/>
    <p:sldId id="590" r:id="rId33"/>
    <p:sldId id="592" r:id="rId34"/>
    <p:sldId id="593" r:id="rId35"/>
    <p:sldId id="594" r:id="rId36"/>
    <p:sldId id="595" r:id="rId37"/>
    <p:sldId id="596" r:id="rId38"/>
    <p:sldId id="597" r:id="rId39"/>
    <p:sldId id="575" r:id="rId40"/>
    <p:sldId id="579" r:id="rId41"/>
  </p:sldIdLst>
  <p:sldSz cx="9144000" cy="6858000" type="screen4x3"/>
  <p:notesSz cx="6858000" cy="91440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5FA0"/>
    <a:srgbClr val="5D1296"/>
    <a:srgbClr val="891BDB"/>
    <a:srgbClr val="AE2C83"/>
    <a:srgbClr val="008000"/>
    <a:srgbClr val="FF0066"/>
    <a:srgbClr val="0000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4660"/>
  </p:normalViewPr>
  <p:slideViewPr>
    <p:cSldViewPr>
      <p:cViewPr>
        <p:scale>
          <a:sx n="76" d="100"/>
          <a:sy n="76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6CDE91-F0E5-400F-B426-B9C779D4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76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F0FDAA-2570-42C7-8A73-22F31C5D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A1E036-63BA-4514-9D69-E39F55E019D8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04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785125-A31E-4165-AF22-8432AE9A5057}" type="slidenum">
              <a:rPr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E175-9017-467F-8600-BB04DF1EA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99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1F54-FB4B-4E00-8FFE-79D8CA40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5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CBA9-60F4-40C0-9905-1B964AE4C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8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38BD-B968-424E-993D-86A9FC9A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9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7ADA-14F8-4A0A-9DC4-45E19147A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37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A65-BDE6-4889-9B0D-28FA4DD7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692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8CD8-A635-4237-870D-089A1058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3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355B-83ED-47A9-94F4-107C6B49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1DE5-0C54-4D3F-A7FF-59D9C674A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8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D40-D1DD-4D26-B10F-079F74C2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5CFC-81D0-4D48-AD92-10D12D88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60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08D3-08A1-4E29-A137-3573E34E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9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E9E5-A4BA-438C-B749-F2E2E2B82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1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AD11A1-35A4-4B47-B0D7-34148E9E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547664" y="2172519"/>
            <a:ext cx="7407275" cy="1760537"/>
          </a:xfrm>
        </p:spPr>
        <p:txBody>
          <a:bodyPr/>
          <a:lstStyle/>
          <a:p>
            <a:pPr algn="r" rtl="1" eaLnBrk="1" hangingPunct="1">
              <a:lnSpc>
                <a:spcPct val="150000"/>
              </a:lnSpc>
            </a:pPr>
            <a:r>
              <a:rPr lang="fa-IR" altLang="en-US" sz="4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آشنايی با نظام </a:t>
            </a:r>
            <a:r>
              <a:rPr lang="fa-IR" altLang="en-US" sz="4800" b="1" dirty="0" err="1">
                <a:solidFill>
                  <a:schemeClr val="bg1"/>
                </a:solidFill>
                <a:cs typeface="B Titr" panose="00000700000000000000" pitchFamily="2" charset="-78"/>
              </a:rPr>
              <a:t>نوين</a:t>
            </a:r>
            <a:r>
              <a:rPr lang="fa-IR" altLang="en-US" sz="4800" b="1" dirty="0">
                <a:solidFill>
                  <a:schemeClr val="bg1"/>
                </a:solidFill>
                <a:cs typeface="B Titr" panose="00000700000000000000" pitchFamily="2" charset="-78"/>
              </a:rPr>
              <a:t> اطلاعات</a:t>
            </a:r>
            <a:br>
              <a:rPr lang="fa-IR" altLang="en-US" sz="4800" b="1" dirty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altLang="en-US" sz="4800" b="1" dirty="0">
                <a:solidFill>
                  <a:schemeClr val="bg1"/>
                </a:solidFill>
                <a:cs typeface="B Titr" panose="00000700000000000000" pitchFamily="2" charset="-78"/>
              </a:rPr>
              <a:t>پژوهش پزشکی کشور (نوپا) </a:t>
            </a:r>
            <a:endParaRPr lang="fa-IR" altLang="en-US" sz="4800" b="1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85750" y="4557713"/>
            <a:ext cx="8501063" cy="1871662"/>
          </a:xfrm>
        </p:spPr>
        <p:txBody>
          <a:bodyPr/>
          <a:lstStyle/>
          <a:p>
            <a:pPr algn="r" rtl="1" eaLnBrk="1" hangingPunct="1">
              <a:buFont typeface="Wingdings 2" pitchFamily="18" charset="2"/>
              <a:buNone/>
            </a:pPr>
            <a:r>
              <a:rPr lang="fa-IR" altLang="en-US" sz="2400" dirty="0" smtClean="0">
                <a:cs typeface="Mitra" pitchFamily="2" charset="-78"/>
              </a:rPr>
              <a:t>دکتر </a:t>
            </a:r>
            <a:r>
              <a:rPr lang="fa-IR" altLang="en-US" sz="2400" dirty="0" err="1" smtClean="0">
                <a:cs typeface="Mitra" pitchFamily="2" charset="-78"/>
              </a:rPr>
              <a:t>پيام</a:t>
            </a:r>
            <a:r>
              <a:rPr lang="fa-IR" altLang="en-US" sz="2400" dirty="0" smtClean="0">
                <a:cs typeface="Mitra" pitchFamily="2" charset="-78"/>
              </a:rPr>
              <a:t> </a:t>
            </a:r>
            <a:r>
              <a:rPr lang="fa-IR" altLang="en-US" sz="2400" dirty="0" err="1" smtClean="0">
                <a:cs typeface="Mitra" pitchFamily="2" charset="-78"/>
              </a:rPr>
              <a:t>کبيری</a:t>
            </a:r>
            <a:endParaRPr lang="fa-IR" altLang="en-US" sz="2400" dirty="0" smtClean="0">
              <a:cs typeface="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</a:pPr>
            <a:r>
              <a:rPr lang="fa-IR" altLang="en-US" sz="2400" dirty="0" smtClean="0">
                <a:cs typeface="Mitra" pitchFamily="2" charset="-78"/>
              </a:rPr>
              <a:t>پزشک، دکترای </a:t>
            </a:r>
            <a:r>
              <a:rPr lang="fa-IR" altLang="en-US" sz="2400" dirty="0" err="1" smtClean="0">
                <a:cs typeface="Mitra" pitchFamily="2" charset="-78"/>
              </a:rPr>
              <a:t>اپيدميولوژي</a:t>
            </a:r>
            <a:endParaRPr lang="fa-IR" altLang="en-US" sz="2400" dirty="0" smtClean="0">
              <a:cs typeface="Mitra" pitchFamily="2" charset="-78"/>
            </a:endParaRPr>
          </a:p>
          <a:p>
            <a:pPr algn="r" rtl="1" eaLnBrk="1" hangingPunct="1"/>
            <a:r>
              <a:rPr lang="fa-IR" altLang="en-US" sz="2400" dirty="0" err="1" smtClean="0">
                <a:cs typeface="Mitra" pitchFamily="2" charset="-78"/>
              </a:rPr>
              <a:t>رئيس</a:t>
            </a:r>
            <a:r>
              <a:rPr lang="fa-IR" altLang="en-US" sz="2400" dirty="0" smtClean="0">
                <a:cs typeface="Mitra" pitchFamily="2" charset="-78"/>
              </a:rPr>
              <a:t> مرکز توسعه و هماهنگی اطلاعات و انتشارات علمی</a:t>
            </a:r>
          </a:p>
          <a:p>
            <a:pPr algn="r" rtl="1" eaLnBrk="1" hangingPunct="1"/>
            <a:r>
              <a:rPr lang="fa-IR" altLang="en-US" sz="2400" dirty="0" smtClean="0">
                <a:cs typeface="Mitra" pitchFamily="2" charset="-78"/>
              </a:rPr>
              <a:t>معاونت </a:t>
            </a:r>
            <a:r>
              <a:rPr lang="fa-IR" altLang="en-US" sz="2400" dirty="0" err="1" smtClean="0">
                <a:cs typeface="Mitra" pitchFamily="2" charset="-78"/>
              </a:rPr>
              <a:t>تحقيقات</a:t>
            </a:r>
            <a:r>
              <a:rPr lang="fa-IR" altLang="en-US" sz="2400" dirty="0" smtClean="0">
                <a:cs typeface="Mitra" pitchFamily="2" charset="-78"/>
              </a:rPr>
              <a:t> و فناوری وزارت بهداشت، درمان و آموزش پزشکی</a:t>
            </a:r>
          </a:p>
        </p:txBody>
      </p:sp>
    </p:spTree>
    <p:extLst>
      <p:ext uri="{BB962C8B-B14F-4D97-AF65-F5344CB8AC3E}">
        <p14:creationId xmlns:p14="http://schemas.microsoft.com/office/powerpoint/2010/main" xmlns="" val="16612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21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238" y="1640844"/>
            <a:ext cx="8525524" cy="5172532"/>
          </a:xfrm>
        </p:spPr>
      </p:pic>
    </p:spTree>
    <p:extLst>
      <p:ext uri="{BB962C8B-B14F-4D97-AF65-F5344CB8AC3E}">
        <p14:creationId xmlns:p14="http://schemas.microsoft.com/office/powerpoint/2010/main" xmlns="" val="19477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" y="1717165"/>
            <a:ext cx="8964488" cy="4952195"/>
          </a:xfrm>
        </p:spPr>
      </p:pic>
    </p:spTree>
    <p:extLst>
      <p:ext uri="{BB962C8B-B14F-4D97-AF65-F5344CB8AC3E}">
        <p14:creationId xmlns:p14="http://schemas.microsoft.com/office/powerpoint/2010/main" xmlns="" val="7641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04" y="1784860"/>
            <a:ext cx="8948592" cy="51725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484784"/>
            <a:ext cx="31623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0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29" y="1844824"/>
            <a:ext cx="9036497" cy="4702302"/>
          </a:xfr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علم‌سنجی اعضای هيات علمی </a:t>
            </a:r>
            <a:r>
              <a:rPr lang="fa-IR" altLang="en-US" sz="3200" b="1" smtClean="0">
                <a:cs typeface="Mitra" pitchFamily="2" charset="-78"/>
              </a:rPr>
              <a:t>علوم پزشکی کشور 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altLang="en-US" sz="3200" smtClean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716016" y="4623519"/>
            <a:ext cx="2087563" cy="1901825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Left Arrow 1"/>
          <p:cNvSpPr/>
          <p:nvPr/>
        </p:nvSpPr>
        <p:spPr bwMode="auto">
          <a:xfrm>
            <a:off x="5148064" y="5247291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74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07" y="1568836"/>
            <a:ext cx="8967189" cy="5172532"/>
          </a:xfr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نشريات (مجلات) </a:t>
            </a:r>
            <a:r>
              <a:rPr lang="fa-IR" altLang="en-US" sz="3200" b="1" smtClean="0">
                <a:cs typeface="Mitra" pitchFamily="2" charset="-78"/>
              </a:rPr>
              <a:t>علمی پژوهشی پزشکی کشور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journals.research.ac.ir</a:t>
            </a:r>
            <a:endParaRPr lang="en-US" altLang="en-US" sz="320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163333" y="3547964"/>
            <a:ext cx="804808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1083" y="4700025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504" y="2611793"/>
            <a:ext cx="117832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15616" y="5542284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15616" y="5122762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03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27" y="1751034"/>
            <a:ext cx="8235745" cy="4702302"/>
          </a:xfrm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07950" y="379761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600" b="1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نشريات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(مجلات) </a:t>
            </a:r>
            <a:r>
              <a:rPr lang="fa-IR" altLang="en-US" sz="3600" b="1" dirty="0" smtClean="0">
                <a:cs typeface="Mitra" pitchFamily="2" charset="-78"/>
              </a:rPr>
              <a:t>علمی پژوهشی پزشکی کشور</a:t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journals.research.ac.ir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66507" y="5038228"/>
            <a:ext cx="1899228" cy="142875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Left Arrow 6"/>
          <p:cNvSpPr/>
          <p:nvPr/>
        </p:nvSpPr>
        <p:spPr bwMode="auto">
          <a:xfrm>
            <a:off x="3059832" y="6021288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46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655" y="1568836"/>
            <a:ext cx="8556689" cy="5172532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معرفی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مجلات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نامعتبر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جعلی</a:t>
            </a:r>
            <a:b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blacklist.research.ac.ir</a:t>
            </a:r>
            <a:endParaRPr lang="en-US" altLang="en-US" sz="32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054961" y="3344466"/>
            <a:ext cx="1071199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39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58" y="1772816"/>
            <a:ext cx="8893484" cy="4702302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معرفی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مجلات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نامعتبر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جعلی</a:t>
            </a:r>
            <a:b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blacklist.research.ac.ir</a:t>
            </a:r>
            <a:endParaRPr lang="en-US" altLang="en-US" sz="32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092539" y="4005064"/>
            <a:ext cx="1071199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86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56" y="1823042"/>
            <a:ext cx="8897689" cy="4702302"/>
          </a:xfr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مديريت انتشارات و کتب </a:t>
            </a:r>
            <a:r>
              <a:rPr lang="fa-IR" altLang="en-US" sz="3200" b="1" smtClean="0">
                <a:cs typeface="Mitra" pitchFamily="2" charset="-78"/>
              </a:rPr>
              <a:t>دانشگاه‌های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books.research.ac.ir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72400" y="5144666"/>
            <a:ext cx="804808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34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34" y="1890484"/>
            <a:ext cx="8889533" cy="4274820"/>
          </a:xfr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مديريت انتشارات و کتب </a:t>
            </a:r>
            <a:r>
              <a:rPr lang="fa-IR" altLang="en-US" sz="3200" b="1" smtClean="0">
                <a:cs typeface="Mitra" pitchFamily="2" charset="-78"/>
              </a:rPr>
              <a:t>دانشگاه‌های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books.research.ac.ir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53436" y="2165929"/>
            <a:ext cx="731644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93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42599"/>
            <a:ext cx="8229600" cy="1371600"/>
          </a:xfrm>
        </p:spPr>
        <p:txBody>
          <a:bodyPr/>
          <a:lstStyle/>
          <a:p>
            <a:pPr algn="ctr" rtl="1"/>
            <a:r>
              <a:rPr lang="fa-IR" altLang="en-US" b="1" dirty="0" smtClean="0">
                <a:cs typeface="Mitra" pitchFamily="2" charset="-78"/>
              </a:rPr>
              <a:t>منابع و عناصر </a:t>
            </a:r>
            <a: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  <a:t>اطلاعات پژوهشی علوم پزشکی</a:t>
            </a:r>
            <a:r>
              <a:rPr lang="fa-IR" altLang="en-US" b="1" dirty="0" smtClean="0">
                <a:cs typeface="Mitra" pitchFamily="2" charset="-78"/>
              </a:rPr>
              <a:t> و سلامت</a:t>
            </a:r>
            <a:endParaRPr lang="en-US" altLang="en-US" b="1" dirty="0" smtClean="0">
              <a:cs typeface="Mitra" pitchFamily="2" charset="-7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-57969" y="2227132"/>
            <a:ext cx="9022457" cy="4176712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محققين</a:t>
            </a:r>
            <a:r>
              <a:rPr lang="fa-IR" altLang="en-US" dirty="0" smtClean="0">
                <a:cs typeface="B Mitra" pitchFamily="2" charset="-78"/>
              </a:rPr>
              <a:t> و </a:t>
            </a:r>
            <a:r>
              <a:rPr lang="fa-IR" altLang="en-US" dirty="0" err="1" smtClean="0">
                <a:cs typeface="B Mitra" pitchFamily="2" charset="-78"/>
              </a:rPr>
              <a:t>نويسندگان</a:t>
            </a:r>
            <a:r>
              <a:rPr lang="fa-IR" altLang="en-US" dirty="0" smtClean="0">
                <a:cs typeface="B Mitra" pitchFamily="2" charset="-78"/>
              </a:rPr>
              <a:t> (اعضای </a:t>
            </a:r>
            <a:r>
              <a:rPr lang="fa-IR" altLang="en-US" dirty="0" err="1" smtClean="0">
                <a:cs typeface="B Mitra" pitchFamily="2" charset="-78"/>
              </a:rPr>
              <a:t>هيات</a:t>
            </a:r>
            <a:r>
              <a:rPr lang="fa-IR" altLang="en-US" dirty="0" smtClean="0">
                <a:cs typeface="B Mitra" pitchFamily="2" charset="-78"/>
              </a:rPr>
              <a:t> علمی، </a:t>
            </a:r>
            <a:r>
              <a:rPr lang="fa-IR" altLang="en-US" dirty="0" err="1" smtClean="0">
                <a:cs typeface="B Mitra" pitchFamily="2" charset="-78"/>
              </a:rPr>
              <a:t>دانشجويان</a:t>
            </a:r>
            <a:r>
              <a:rPr lang="fa-IR" altLang="en-US" dirty="0">
                <a:cs typeface="B Mitra" pitchFamily="2" charset="-78"/>
              </a:rPr>
              <a:t> </a:t>
            </a:r>
            <a:r>
              <a:rPr lang="fa-IR" altLang="en-US" dirty="0" smtClean="0">
                <a:cs typeface="B Mitra" pitchFamily="2" charset="-78"/>
              </a:rPr>
              <a:t>و پژوهشگران)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طرح‌های</a:t>
            </a:r>
            <a:r>
              <a:rPr lang="fa-IR" altLang="en-US" dirty="0" smtClean="0">
                <a:cs typeface="B Mitra" pitchFamily="2" charset="-78"/>
              </a:rPr>
              <a:t> </a:t>
            </a:r>
            <a:r>
              <a:rPr lang="fa-IR" altLang="en-US" dirty="0" err="1" smtClean="0">
                <a:cs typeface="B Mitra" pitchFamily="2" charset="-78"/>
              </a:rPr>
              <a:t>تحقيقاتی</a:t>
            </a:r>
            <a:r>
              <a:rPr lang="fa-IR" altLang="en-US" dirty="0" smtClean="0">
                <a:cs typeface="B Mitra" pitchFamily="2" charset="-78"/>
              </a:rPr>
              <a:t> (</a:t>
            </a:r>
            <a:r>
              <a:rPr lang="fa-IR" altLang="en-US" dirty="0" err="1" smtClean="0">
                <a:cs typeface="B Mitra" pitchFamily="2" charset="-78"/>
              </a:rPr>
              <a:t>پروپوزال‌ها</a:t>
            </a:r>
            <a:r>
              <a:rPr lang="fa-IR" altLang="en-US" dirty="0" smtClean="0">
                <a:cs typeface="B Mitra" pitchFamily="2" charset="-78"/>
              </a:rPr>
              <a:t>)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پايان‌نامه‌ها</a:t>
            </a: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مقالات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مجلات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کتاب‌ها</a:t>
            </a: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پروانه‌های</a:t>
            </a:r>
            <a:r>
              <a:rPr lang="fa-IR" altLang="en-US" dirty="0" smtClean="0">
                <a:cs typeface="B Mitra" pitchFamily="2" charset="-78"/>
              </a:rPr>
              <a:t> ثبت اختراعات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......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12 خدمت </a:t>
            </a:r>
            <a:r>
              <a:rPr lang="fa-IR" altLang="en-US" dirty="0" err="1" smtClean="0">
                <a:cs typeface="B Mitra" pitchFamily="2" charset="-78"/>
              </a:rPr>
              <a:t>نوين</a:t>
            </a:r>
            <a:r>
              <a:rPr lang="fa-IR" altLang="en-US" dirty="0" smtClean="0">
                <a:cs typeface="B Mitra" pitchFamily="2" charset="-78"/>
              </a:rPr>
              <a:t> پژوهشی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12 دولت خدمتگزار</a:t>
            </a:r>
          </a:p>
        </p:txBody>
      </p:sp>
    </p:spTree>
    <p:extLst>
      <p:ext uri="{BB962C8B-B14F-4D97-AF65-F5344CB8AC3E}">
        <p14:creationId xmlns:p14="http://schemas.microsoft.com/office/powerpoint/2010/main" xmlns="" val="400498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303" y="1751034"/>
            <a:ext cx="8203392" cy="4702302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انتشار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نتايج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اخبار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پژوهش‌های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سلامت </a:t>
            </a:r>
            <a:r>
              <a:rPr lang="fa-IR" altLang="en-US" sz="3200" b="1" dirty="0" smtClean="0">
                <a:cs typeface="Mitra" pitchFamily="2" charset="-78"/>
              </a:rPr>
              <a:t>کشور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49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637" y="1673357"/>
            <a:ext cx="7806804" cy="4702302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1560" y="404813"/>
            <a:ext cx="7776864" cy="1151979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انتشار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نتايج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اخبار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پژوهش‌های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سلامت </a:t>
            </a:r>
            <a:r>
              <a:rPr lang="fa-IR" altLang="en-US" sz="3200" b="1" dirty="0" smtClean="0">
                <a:cs typeface="Mitra" pitchFamily="2" charset="-78"/>
              </a:rPr>
              <a:t>کشور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85196" y="3671836"/>
            <a:ext cx="3361890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80112" y="5876319"/>
            <a:ext cx="2808312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39752" y="5652939"/>
            <a:ext cx="6051991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93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Users\Dr. Kabiri\Downloads\2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45" y="1916832"/>
            <a:ext cx="8623310" cy="45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انتشار نتايج و اخبار پژوهش‌های سلامت </a:t>
            </a:r>
            <a:r>
              <a:rPr lang="fa-IR" altLang="en-US" sz="3200" b="1" smtClean="0">
                <a:cs typeface="Mitra" pitchFamily="2" charset="-78"/>
              </a:rPr>
              <a:t>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8610" y="4582493"/>
            <a:ext cx="2087464" cy="1582811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2978067" y="5535323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92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پايان‌نامه‌های </a:t>
            </a:r>
            <a:r>
              <a:rPr lang="fa-IR" altLang="en-US" sz="3200" b="1" smtClean="0">
                <a:cs typeface="Mitra" pitchFamily="2" charset="-78"/>
              </a:rPr>
              <a:t>دانشگاه‌های علوم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thesis.research.ac.ir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077" y="1748513"/>
            <a:ext cx="6717082" cy="4702302"/>
          </a:xfrm>
        </p:spPr>
      </p:pic>
    </p:spTree>
    <p:extLst>
      <p:ext uri="{BB962C8B-B14F-4D97-AF65-F5344CB8AC3E}">
        <p14:creationId xmlns:p14="http://schemas.microsoft.com/office/powerpoint/2010/main" xmlns="" val="252846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98" y="1895050"/>
            <a:ext cx="8949804" cy="470230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4"/>
            <a:ext cx="9251950" cy="1248623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(Resource Finder)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62715" y="3823403"/>
            <a:ext cx="1889405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3814092"/>
            <a:ext cx="2028763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57686" y="3814025"/>
            <a:ext cx="1425766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946" y="1844824"/>
            <a:ext cx="8470108" cy="4680520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4"/>
            <a:ext cx="9251950" cy="1248623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(Resource Finder)	</a:t>
            </a: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13041" y="5042405"/>
            <a:ext cx="2000235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98682" y="5311628"/>
            <a:ext cx="2008845" cy="2084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91304" y="5539690"/>
            <a:ext cx="2008845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91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13606"/>
            <a:ext cx="7776864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34218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600" b="1" dirty="0">
                <a:cs typeface="Mitra" pitchFamily="2" charset="-78"/>
              </a:rPr>
              <a:t>سامانه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(Resource Finder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)	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cs typeface="Mitra" pitchFamily="2" charset="-78"/>
              </a:rPr>
              <a:t>http://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7584" y="2121110"/>
            <a:ext cx="341317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71600" y="4326562"/>
            <a:ext cx="1552810" cy="4261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92455" y="4321844"/>
            <a:ext cx="549695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55046" y="4321844"/>
            <a:ext cx="2049927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71581" y="4321844"/>
            <a:ext cx="1071201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63229" y="1700808"/>
            <a:ext cx="804806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73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>
                <a:cs typeface="Mitra" pitchFamily="2" charset="-78"/>
              </a:rPr>
              <a:t>سامانه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(Resource Finder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)	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28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704" y="1576028"/>
            <a:ext cx="7646728" cy="5172532"/>
          </a:xfrm>
        </p:spPr>
      </p:pic>
      <p:sp>
        <p:nvSpPr>
          <p:cNvPr id="7" name="Rectangle 6"/>
          <p:cNvSpPr/>
          <p:nvPr/>
        </p:nvSpPr>
        <p:spPr bwMode="auto">
          <a:xfrm>
            <a:off x="2241966" y="2007080"/>
            <a:ext cx="4850314" cy="4268460"/>
          </a:xfrm>
          <a:prstGeom prst="rect">
            <a:avLst/>
          </a:prstGeom>
          <a:noFill/>
          <a:ln w="63500" cap="rnd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29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932" y="1638658"/>
            <a:ext cx="8078138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کتابخانه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ملی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ديجيتال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علوم پزشکی </a:t>
            </a:r>
            <a:r>
              <a:rPr lang="fa-IR" altLang="en-US" sz="3600" b="1" dirty="0" smtClean="0">
                <a:cs typeface="Mitra" pitchFamily="2" charset="-78"/>
              </a:rPr>
              <a:t>کشور</a:t>
            </a:r>
            <a:r>
              <a:rPr lang="en-US" altLang="en-US" sz="3600" b="1" dirty="0" smtClean="0">
                <a:cs typeface="Mitra" pitchFamily="2" charset="-78"/>
              </a:rPr>
              <a:t>		</a:t>
            </a:r>
            <a:r>
              <a:rPr lang="fa-IR" altLang="en-US" sz="3600" b="1" dirty="0">
                <a:cs typeface="Mitra" pitchFamily="2" charset="-78"/>
              </a:rPr>
              <a:t/>
            </a:r>
            <a:br>
              <a:rPr lang="fa-IR" altLang="en-US" sz="3600" b="1" dirty="0">
                <a:cs typeface="Mitra" pitchFamily="2" charset="-78"/>
              </a:rPr>
            </a:br>
            <a:r>
              <a:rPr lang="fa-IR" altLang="en-US" sz="28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inlm.ir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02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بانک اطلاعات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مقالات علوم پزشکی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ايران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  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idml.research.ac.ir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55067" y="2007080"/>
            <a:ext cx="4262016" cy="4268460"/>
          </a:xfrm>
          <a:prstGeom prst="rect">
            <a:avLst/>
          </a:prstGeom>
          <a:noFill/>
          <a:ln w="63500" cap="rnd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636" y="1648305"/>
            <a:ext cx="7806804" cy="4702302"/>
          </a:xfrm>
        </p:spPr>
      </p:pic>
    </p:spTree>
    <p:extLst>
      <p:ext uri="{BB962C8B-B14F-4D97-AF65-F5344CB8AC3E}">
        <p14:creationId xmlns:p14="http://schemas.microsoft.com/office/powerpoint/2010/main" xmlns="" val="412748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673100" y="1844677"/>
            <a:ext cx="7291388" cy="2214563"/>
          </a:xfrm>
        </p:spPr>
        <p:txBody>
          <a:bodyPr/>
          <a:lstStyle/>
          <a:p>
            <a:pPr algn="r" rtl="1" eaLnBrk="1" hangingPunct="1"/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نظام </a:t>
            </a:r>
            <a:r>
              <a:rPr lang="fa-IR" altLang="en-US" sz="5600" b="1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نوين</a:t>
            </a:r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 اطلاعات</a:t>
            </a:r>
            <a:b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پژوهش پزشکی کشور (نوپا) </a:t>
            </a:r>
            <a:endParaRPr lang="fa-IR" altLang="en-US" sz="5600" dirty="0" smtClean="0">
              <a:solidFill>
                <a:schemeClr val="bg1"/>
              </a:solidFill>
              <a:latin typeface="Calibri" pitchFamily="34" charset="0"/>
              <a:cs typeface="B Titr" panose="00000700000000000000" pitchFamily="2" charset="-78"/>
            </a:endParaRPr>
          </a:p>
        </p:txBody>
      </p:sp>
      <p:pic>
        <p:nvPicPr>
          <p:cNvPr id="4" name="Picture 2" descr="ARM0001"/>
          <p:cNvPicPr>
            <a:picLocks noChangeAspect="1" noChangeArrowheads="1"/>
          </p:cNvPicPr>
          <p:nvPr/>
        </p:nvPicPr>
        <p:blipFill>
          <a:blip r:embed="rId3">
            <a:lum bright="38000" contrast="3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9" y="142875"/>
            <a:ext cx="162401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3960440" cy="720080"/>
          </a:xfrm>
        </p:spPr>
        <p:txBody>
          <a:bodyPr/>
          <a:lstStyle/>
          <a:p>
            <a:r>
              <a:rPr lang="en-US" sz="3200" dirty="0" smtClean="0"/>
              <a:t>www.research.ac.ir</a:t>
            </a:r>
            <a:endParaRPr lang="en-US" sz="32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1187625" y="4509120"/>
            <a:ext cx="76515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/>
            <a:r>
              <a:rPr lang="fa-IR" sz="2800" kern="0" dirty="0">
                <a:cs typeface="B Yekan" panose="00000400000000000000" pitchFamily="2" charset="-78"/>
              </a:rPr>
              <a:t>معاونت </a:t>
            </a:r>
            <a:r>
              <a:rPr lang="fa-IR" sz="2800" kern="0" dirty="0" smtClean="0">
                <a:cs typeface="B Yekan" panose="00000400000000000000" pitchFamily="2" charset="-78"/>
              </a:rPr>
              <a:t>تحقیقات </a:t>
            </a:r>
            <a:r>
              <a:rPr lang="fa-IR" sz="2800" kern="0" dirty="0">
                <a:cs typeface="B Yekan" panose="00000400000000000000" pitchFamily="2" charset="-78"/>
              </a:rPr>
              <a:t>و فنآوری</a:t>
            </a:r>
            <a:br>
              <a:rPr lang="fa-IR" sz="2800" kern="0" dirty="0">
                <a:cs typeface="B Yekan" panose="00000400000000000000" pitchFamily="2" charset="-78"/>
              </a:rPr>
            </a:br>
            <a:r>
              <a:rPr lang="fa-IR" sz="2800" kern="0" dirty="0">
                <a:cs typeface="B Yekan" panose="00000400000000000000" pitchFamily="2" charset="-78"/>
              </a:rPr>
              <a:t>مرکز توسعه و هماهنگی اطلاعات و انتشارات علمی</a:t>
            </a:r>
            <a:endParaRPr lang="en-US" sz="2800" kern="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66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103" y="1823042"/>
            <a:ext cx="8563795" cy="470230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64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8613657" cy="532859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0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64" y="1346261"/>
            <a:ext cx="8290392" cy="5539123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0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96" y="1676742"/>
            <a:ext cx="8907406" cy="4920609"/>
          </a:xfrm>
        </p:spPr>
      </p:pic>
    </p:spTree>
    <p:extLst>
      <p:ext uri="{BB962C8B-B14F-4D97-AF65-F5344CB8AC3E}">
        <p14:creationId xmlns:p14="http://schemas.microsoft.com/office/powerpoint/2010/main" xmlns="" val="263200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076" y="1568836"/>
            <a:ext cx="8781846" cy="5172532"/>
          </a:xfrm>
        </p:spPr>
      </p:pic>
      <p:sp>
        <p:nvSpPr>
          <p:cNvPr id="5" name="Down Arrow 4"/>
          <p:cNvSpPr/>
          <p:nvPr/>
        </p:nvSpPr>
        <p:spPr bwMode="auto">
          <a:xfrm>
            <a:off x="205172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29208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27984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7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05172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29208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27984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16" y="1568836"/>
            <a:ext cx="8830367" cy="5172532"/>
          </a:xfrm>
        </p:spPr>
      </p:pic>
    </p:spTree>
    <p:extLst>
      <p:ext uri="{BB962C8B-B14F-4D97-AF65-F5344CB8AC3E}">
        <p14:creationId xmlns:p14="http://schemas.microsoft.com/office/powerpoint/2010/main" xmlns="" val="423278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05172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29208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27984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16" y="1587927"/>
            <a:ext cx="8830367" cy="5172532"/>
          </a:xfrm>
        </p:spPr>
      </p:pic>
    </p:spTree>
    <p:extLst>
      <p:ext uri="{BB962C8B-B14F-4D97-AF65-F5344CB8AC3E}">
        <p14:creationId xmlns:p14="http://schemas.microsoft.com/office/powerpoint/2010/main" xmlns="" val="30237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05172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29208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27984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16" y="1568836"/>
            <a:ext cx="8830367" cy="5172532"/>
          </a:xfrm>
        </p:spPr>
      </p:pic>
    </p:spTree>
    <p:extLst>
      <p:ext uri="{BB962C8B-B14F-4D97-AF65-F5344CB8AC3E}">
        <p14:creationId xmlns:p14="http://schemas.microsoft.com/office/powerpoint/2010/main" xmlns="" val="30237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05172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292080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27984" y="2780928"/>
            <a:ext cx="288032" cy="36004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16" y="1640844"/>
            <a:ext cx="8830367" cy="5172532"/>
          </a:xfrm>
        </p:spPr>
      </p:pic>
    </p:spTree>
    <p:extLst>
      <p:ext uri="{BB962C8B-B14F-4D97-AF65-F5344CB8AC3E}">
        <p14:creationId xmlns:p14="http://schemas.microsoft.com/office/powerpoint/2010/main" xmlns="" val="30237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1560" y="617755"/>
            <a:ext cx="853244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مشابهت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(Plagiarism Checker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Software)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ppc.research.ac.ir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926" y="2087514"/>
            <a:ext cx="6676148" cy="4274820"/>
          </a:xfrm>
        </p:spPr>
      </p:pic>
    </p:spTree>
    <p:extLst>
      <p:ext uri="{BB962C8B-B14F-4D97-AF65-F5344CB8AC3E}">
        <p14:creationId xmlns:p14="http://schemas.microsoft.com/office/powerpoint/2010/main" xmlns="" val="134071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620"/>
            <a:ext cx="8229600" cy="851656"/>
          </a:xfrm>
        </p:spPr>
        <p:txBody>
          <a:bodyPr/>
          <a:lstStyle/>
          <a:p>
            <a:pPr algn="ctr" rtl="1"/>
            <a:r>
              <a:rPr lang="fa-IR" altLang="en-US" b="1" dirty="0">
                <a:cs typeface="B Mitra" panose="00000400000000000000" pitchFamily="2" charset="-78"/>
              </a:rPr>
              <a:t>نظام </a:t>
            </a:r>
            <a:r>
              <a:rPr lang="fa-IR" altLang="en-US" b="1" dirty="0" err="1">
                <a:cs typeface="B Mitra" panose="00000400000000000000" pitchFamily="2" charset="-78"/>
              </a:rPr>
              <a:t>نوين</a:t>
            </a:r>
            <a:r>
              <a:rPr lang="fa-IR" altLang="en-US" b="1" dirty="0">
                <a:cs typeface="B Mitra" panose="00000400000000000000" pitchFamily="2" charset="-78"/>
              </a:rPr>
              <a:t> اطلاعات پژوهش پزشکی </a:t>
            </a:r>
            <a:r>
              <a:rPr lang="fa-IR" altLang="en-US" b="1" dirty="0" err="1">
                <a:cs typeface="B Mitra" panose="00000400000000000000" pitchFamily="2" charset="-78"/>
              </a:rPr>
              <a:t>ايران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244"/>
            <a:ext cx="8229600" cy="4933100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Mitra" panose="00000400000000000000" pitchFamily="2" charset="-78"/>
              </a:rPr>
              <a:t>معاونت </a:t>
            </a:r>
            <a:r>
              <a:rPr lang="fa-IR" dirty="0" err="1" smtClean="0">
                <a:cs typeface="B Mitra" panose="00000400000000000000" pitchFamily="2" charset="-78"/>
              </a:rPr>
              <a:t>تحقيقات</a:t>
            </a:r>
            <a:r>
              <a:rPr lang="fa-IR" dirty="0" smtClean="0">
                <a:cs typeface="B Mitra" panose="00000400000000000000" pitchFamily="2" charset="-78"/>
              </a:rPr>
              <a:t> و فنآوری وزارت بهداشت</a:t>
            </a:r>
            <a:r>
              <a:rPr lang="en-US" dirty="0" smtClean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با هدف </a:t>
            </a:r>
            <a:r>
              <a:rPr lang="fa-IR" dirty="0" err="1" smtClean="0">
                <a:cs typeface="B Mitra" panose="00000400000000000000" pitchFamily="2" charset="-78"/>
              </a:rPr>
              <a:t>تامين</a:t>
            </a:r>
            <a:r>
              <a:rPr lang="fa-IR" dirty="0" smtClean="0">
                <a:cs typeface="B Mitra" panose="00000400000000000000" pitchFamily="2" charset="-78"/>
              </a:rPr>
              <a:t> اهداف </a:t>
            </a:r>
            <a:r>
              <a:rPr lang="fa-IR" dirty="0" err="1" smtClean="0">
                <a:cs typeface="B Mitra" panose="00000400000000000000" pitchFamily="2" charset="-78"/>
              </a:rPr>
              <a:t>زير</a:t>
            </a:r>
            <a:r>
              <a:rPr lang="fa-IR" dirty="0" smtClean="0">
                <a:cs typeface="B Mitra" panose="00000400000000000000" pitchFamily="2" charset="-78"/>
              </a:rPr>
              <a:t>، </a:t>
            </a:r>
            <a:r>
              <a:rPr lang="fa-IR" dirty="0">
                <a:cs typeface="B Mitra" panose="00000400000000000000" pitchFamily="2" charset="-78"/>
              </a:rPr>
              <a:t>اقدام به طراحی و </a:t>
            </a:r>
            <a:r>
              <a:rPr lang="fa-IR" dirty="0" err="1">
                <a:cs typeface="B Mitra" panose="00000400000000000000" pitchFamily="2" charset="-78"/>
              </a:rPr>
              <a:t>پياده‌سازی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«نظام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نوين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اطلاعات پژوهش پزشکی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ايران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(نوپا)» </a:t>
            </a:r>
            <a:r>
              <a:rPr lang="fa-IR" dirty="0">
                <a:cs typeface="B Mitra" panose="00000400000000000000" pitchFamily="2" charset="-78"/>
              </a:rPr>
              <a:t>نموده </a:t>
            </a:r>
            <a:r>
              <a:rPr lang="fa-IR" dirty="0" smtClean="0">
                <a:cs typeface="B Mitra" panose="00000400000000000000" pitchFamily="2" charset="-78"/>
              </a:rPr>
              <a:t>است:</a:t>
            </a:r>
            <a:endParaRPr lang="fa-IR" sz="2800" dirty="0" smtClean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1-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بهره‌برداری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اثربخش</a:t>
            </a:r>
            <a:r>
              <a:rPr lang="fa-IR" sz="2800" dirty="0">
                <a:cs typeface="B Mitra" panose="00000400000000000000" pitchFamily="2" charset="-78"/>
              </a:rPr>
              <a:t>، مبتنی بر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اخلاق</a:t>
            </a:r>
            <a:r>
              <a:rPr lang="fa-IR" sz="2800" dirty="0">
                <a:cs typeface="B Mitra" panose="00000400000000000000" pitchFamily="2" charset="-78"/>
              </a:rPr>
              <a:t> و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کارآمد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از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پژوهش‌های</a:t>
            </a:r>
            <a:r>
              <a:rPr lang="fa-IR" sz="2800" dirty="0" smtClean="0"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نظام سلامت </a:t>
            </a:r>
            <a:r>
              <a:rPr lang="fa-IR" sz="2800" dirty="0" smtClean="0">
                <a:cs typeface="B Mitra" panose="00000400000000000000" pitchFamily="2" charset="-78"/>
              </a:rPr>
              <a:t>کشور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2- توسعه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کمی 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کيفی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cs typeface="B Mitra" panose="00000400000000000000" pitchFamily="2" charset="-78"/>
              </a:rPr>
              <a:t>پژوهش‌های</a:t>
            </a:r>
            <a:r>
              <a:rPr lang="fa-IR" sz="2800" dirty="0">
                <a:cs typeface="B Mitra" panose="00000400000000000000" pitchFamily="2" charset="-78"/>
              </a:rPr>
              <a:t> نظام </a:t>
            </a:r>
            <a:r>
              <a:rPr lang="fa-IR" sz="2800" dirty="0" smtClean="0">
                <a:cs typeface="B Mitra" panose="00000400000000000000" pitchFamily="2" charset="-78"/>
              </a:rPr>
              <a:t>سلامت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3-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صرفه‌جويی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مديريت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هزينه‌ها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در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پژوهش‌های</a:t>
            </a:r>
            <a:r>
              <a:rPr lang="fa-IR" sz="2800" dirty="0" smtClean="0">
                <a:cs typeface="B Mitra" panose="00000400000000000000" pitchFamily="2" charset="-78"/>
              </a:rPr>
              <a:t> نظام سلامت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4-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افزايش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مشاهده‌پذيری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و دسترسی </a:t>
            </a:r>
            <a:r>
              <a:rPr lang="fa-IR" sz="2800" dirty="0">
                <a:cs typeface="B Mitra" panose="00000400000000000000" pitchFamily="2" charset="-78"/>
              </a:rPr>
              <a:t>پژوهشگران به منابع اطلاعاتی و </a:t>
            </a:r>
            <a:r>
              <a:rPr lang="fa-IR" sz="2800" dirty="0" err="1">
                <a:cs typeface="B Mitra" panose="00000400000000000000" pitchFamily="2" charset="-78"/>
              </a:rPr>
              <a:t>ننايج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</a:t>
            </a:r>
            <a:endParaRPr lang="fa-IR" sz="2800" dirty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5-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پايش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، رصد،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توزيع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ترويج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دانش </a:t>
            </a:r>
            <a:r>
              <a:rPr lang="fa-IR" sz="2800" dirty="0" err="1">
                <a:cs typeface="B Mitra" panose="00000400000000000000" pitchFamily="2" charset="-78"/>
              </a:rPr>
              <a:t>توليد</a:t>
            </a:r>
            <a:r>
              <a:rPr lang="fa-IR" sz="2800" dirty="0">
                <a:cs typeface="B Mitra" panose="00000400000000000000" pitchFamily="2" charset="-78"/>
              </a:rPr>
              <a:t> شده از </a:t>
            </a:r>
            <a:r>
              <a:rPr lang="fa-IR" sz="2800" dirty="0" err="1">
                <a:cs typeface="B Mitra" panose="00000400000000000000" pitchFamily="2" charset="-78"/>
              </a:rPr>
              <a:t>پژوهش‌های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پزشکی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5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43064" y="2933702"/>
            <a:ext cx="7348537" cy="1281113"/>
          </a:xfrm>
        </p:spPr>
        <p:txBody>
          <a:bodyPr/>
          <a:lstStyle/>
          <a:p>
            <a:pPr algn="r" eaLnBrk="1" hangingPunct="1"/>
            <a:r>
              <a:rPr lang="fa-IR" altLang="en-US" sz="5400" smtClean="0">
                <a:cs typeface="B Mitra" pitchFamily="2" charset="-78"/>
              </a:rPr>
              <a:t>بزنید ! </a:t>
            </a:r>
            <a:r>
              <a:rPr lang="en-US" altLang="en-US" sz="5400" smtClean="0">
                <a:cs typeface="B Mitra" pitchFamily="2" charset="-78"/>
              </a:rPr>
              <a:t> Email </a:t>
            </a:r>
            <a:r>
              <a:rPr lang="fa-IR" altLang="en-US" sz="5400" smtClean="0">
                <a:cs typeface="B Mitra" pitchFamily="2" charset="-78"/>
              </a:rPr>
              <a:t>اگر میل داشتید</a:t>
            </a:r>
            <a:endParaRPr lang="en-US" altLang="en-US" sz="5400" smtClean="0">
              <a:cs typeface="B Mitra" pitchFamily="2" charset="-78"/>
            </a:endParaRP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844752"/>
            <a:ext cx="7991475" cy="1392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kabiri@research.ac.ir</a:t>
            </a:r>
            <a:endParaRPr lang="fa-IR" altLang="en-US" sz="4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kabiri@behdasht.gov.ir</a:t>
            </a:r>
          </a:p>
        </p:txBody>
      </p:sp>
    </p:spTree>
    <p:extLst>
      <p:ext uri="{BB962C8B-B14F-4D97-AF65-F5344CB8AC3E}">
        <p14:creationId xmlns:p14="http://schemas.microsoft.com/office/powerpoint/2010/main" xmlns="" val="390992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65546"/>
            <a:ext cx="8229600" cy="1167310"/>
          </a:xfrm>
        </p:spPr>
        <p:txBody>
          <a:bodyPr/>
          <a:lstStyle/>
          <a:p>
            <a:pPr algn="ctr" rtl="1"/>
            <a:r>
              <a:rPr lang="fa-IR" altLang="en-US" b="1" dirty="0" err="1" smtClean="0">
                <a:cs typeface="Mitra" pitchFamily="2" charset="-78"/>
              </a:rPr>
              <a:t>سامانه‌های</a:t>
            </a:r>
            <a:r>
              <a:rPr lang="fa-IR" altLang="en-US" b="1" dirty="0" smtClean="0">
                <a:cs typeface="Mitra" pitchFamily="2" charset="-78"/>
              </a:rPr>
              <a:t> </a:t>
            </a:r>
            <a: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  <a:t>نظام</a:t>
            </a:r>
            <a:b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ن</a:t>
            </a:r>
            <a:r>
              <a:rPr lang="fa-IR" altLang="en-US" b="1" dirty="0" err="1">
                <a:cs typeface="B Mitra" panose="00000400000000000000" pitchFamily="2" charset="-78"/>
              </a:rPr>
              <a:t>ظام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  <a:r>
              <a:rPr lang="fa-IR" altLang="en-US" b="1" dirty="0" err="1">
                <a:cs typeface="B Mitra" panose="00000400000000000000" pitchFamily="2" charset="-78"/>
              </a:rPr>
              <a:t>ن</a:t>
            </a: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و</a:t>
            </a:r>
            <a:r>
              <a:rPr lang="fa-IR" altLang="en-US" b="1" dirty="0" err="1">
                <a:cs typeface="B Mitra" panose="00000400000000000000" pitchFamily="2" charset="-78"/>
              </a:rPr>
              <a:t>ين</a:t>
            </a:r>
            <a:r>
              <a:rPr lang="fa-IR" altLang="en-US" b="1" dirty="0">
                <a:cs typeface="B Mitra" panose="00000400000000000000" pitchFamily="2" charset="-78"/>
              </a:rPr>
              <a:t> اطلاعات </a:t>
            </a:r>
            <a:r>
              <a:rPr lang="fa-IR" altLang="en-US" b="1" dirty="0">
                <a:solidFill>
                  <a:srgbClr val="FF0000"/>
                </a:solidFill>
                <a:cs typeface="B Mitra" panose="00000400000000000000" pitchFamily="2" charset="-78"/>
              </a:rPr>
              <a:t>پ</a:t>
            </a:r>
            <a:r>
              <a:rPr lang="fa-IR" altLang="en-US" b="1" dirty="0">
                <a:cs typeface="B Mitra" panose="00000400000000000000" pitchFamily="2" charset="-78"/>
              </a:rPr>
              <a:t>ژوهش پزشکی </a:t>
            </a: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ا</a:t>
            </a:r>
            <a:r>
              <a:rPr lang="fa-IR" altLang="en-US" b="1" dirty="0" err="1">
                <a:cs typeface="B Mitra" panose="00000400000000000000" pitchFamily="2" charset="-78"/>
              </a:rPr>
              <a:t>يران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  <a:r>
              <a:rPr lang="fa-IR" altLang="en-US" b="1" dirty="0">
                <a:solidFill>
                  <a:srgbClr val="FF0000"/>
                </a:solidFill>
                <a:cs typeface="B Mitra" panose="00000400000000000000" pitchFamily="2" charset="-78"/>
              </a:rPr>
              <a:t>(نوپا</a:t>
            </a:r>
            <a:r>
              <a:rPr lang="fa-IR" altLang="en-US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)</a:t>
            </a:r>
            <a:endParaRPr lang="en-US" altLang="en-US" b="1" dirty="0" smtClean="0">
              <a:cs typeface="Mitra" pitchFamily="2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3573164"/>
            <a:ext cx="8229600" cy="2880172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12</a:t>
            </a:r>
            <a:r>
              <a:rPr lang="fa-IR" altLang="en-US" sz="4000" b="1" dirty="0" smtClean="0">
                <a:cs typeface="B Mitra" pitchFamily="2" charset="-78"/>
              </a:rPr>
              <a:t> سامانه اطلاعات علمی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12</a:t>
            </a:r>
            <a:r>
              <a:rPr lang="fa-IR" altLang="en-US" sz="4000" b="1" dirty="0" smtClean="0">
                <a:cs typeface="B Mitra" pitchFamily="2" charset="-78"/>
              </a:rPr>
              <a:t> خدمت </a:t>
            </a:r>
            <a:r>
              <a:rPr lang="fa-IR" altLang="en-US" sz="4000" b="1" dirty="0" err="1" smtClean="0">
                <a:cs typeface="B Mitra" pitchFamily="2" charset="-78"/>
              </a:rPr>
              <a:t>نوين</a:t>
            </a:r>
            <a:r>
              <a:rPr lang="fa-IR" altLang="en-US" sz="4000" b="1" dirty="0" smtClean="0">
                <a:cs typeface="B Mitra" pitchFamily="2" charset="-78"/>
              </a:rPr>
              <a:t> پژوهشی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در 12</a:t>
            </a:r>
            <a:r>
              <a:rPr lang="fa-IR" altLang="en-US" sz="4000" b="1" dirty="0" smtClean="0">
                <a:cs typeface="B Mitra" pitchFamily="2" charset="-78"/>
              </a:rPr>
              <a:t> </a:t>
            </a:r>
            <a:r>
              <a:rPr lang="fa-IR" altLang="en-US" sz="4000" b="1" dirty="0" err="1" smtClean="0">
                <a:solidFill>
                  <a:srgbClr val="FF0000"/>
                </a:solidFill>
                <a:cs typeface="B Mitra" pitchFamily="2" charset="-78"/>
              </a:rPr>
              <a:t>اُمين</a:t>
            </a:r>
            <a:r>
              <a:rPr lang="fa-IR" altLang="en-US" sz="4000" b="1" dirty="0" smtClean="0">
                <a:cs typeface="B Mitra" pitchFamily="2" charset="-78"/>
              </a:rPr>
              <a:t> </a:t>
            </a: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(</a:t>
            </a:r>
            <a:r>
              <a:rPr lang="fa-IR" altLang="en-US" sz="4000" b="1" dirty="0" err="1" smtClean="0">
                <a:solidFill>
                  <a:srgbClr val="FF0000"/>
                </a:solidFill>
                <a:cs typeface="B Mitra" pitchFamily="2" charset="-78"/>
              </a:rPr>
              <a:t>دوازدهمين</a:t>
            </a: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) </a:t>
            </a:r>
            <a:r>
              <a:rPr lang="fa-IR" altLang="en-US" sz="4000" b="1" dirty="0" smtClean="0">
                <a:cs typeface="B Mitra" pitchFamily="2" charset="-78"/>
              </a:rPr>
              <a:t>دولت خدمتگزار</a:t>
            </a:r>
          </a:p>
        </p:txBody>
      </p:sp>
    </p:spTree>
    <p:extLst>
      <p:ext uri="{BB962C8B-B14F-4D97-AF65-F5344CB8AC3E}">
        <p14:creationId xmlns:p14="http://schemas.microsoft.com/office/powerpoint/2010/main" xmlns="" val="112116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3277" y="2235844"/>
            <a:ext cx="2926875" cy="2814422"/>
            <a:chOff x="4108557" y="1788995"/>
            <a:chExt cx="3081339" cy="3064832"/>
          </a:xfrm>
        </p:grpSpPr>
        <p:sp>
          <p:nvSpPr>
            <p:cNvPr id="5" name="Oval 4"/>
            <p:cNvSpPr/>
            <p:nvPr/>
          </p:nvSpPr>
          <p:spPr>
            <a:xfrm>
              <a:off x="4108557" y="1788995"/>
              <a:ext cx="3081339" cy="3064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03681" y="1916669"/>
              <a:ext cx="2475595" cy="2879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0800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نظام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نوين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اطلاعات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پزشکی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ايران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</a:t>
              </a:r>
              <a:r>
                <a:rPr lang="fa-IR" sz="32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(نوپا)</a:t>
              </a:r>
              <a:endParaRPr lang="en-US" sz="32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5841220" y="1171749"/>
            <a:ext cx="1117948" cy="1427967"/>
          </a:xfrm>
          <a:prstGeom prst="ellipse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08000" rIns="121920" bIns="121920" numCol="1" spcCol="1270" anchor="ctr" anchorCtr="0">
            <a:noAutofit/>
          </a:bodyPr>
          <a:lstStyle/>
          <a:p>
            <a:pPr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8204" y="1272197"/>
            <a:ext cx="1480874" cy="1396338"/>
            <a:chOff x="7061854" y="932056"/>
            <a:chExt cx="1396180" cy="1396338"/>
          </a:xfrm>
        </p:grpSpPr>
        <p:sp>
          <p:nvSpPr>
            <p:cNvPr id="12" name="Oval 11"/>
            <p:cNvSpPr/>
            <p:nvPr/>
          </p:nvSpPr>
          <p:spPr>
            <a:xfrm>
              <a:off x="7061854" y="93205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7266320" y="113654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هيات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علمی 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02610" y="2599716"/>
            <a:ext cx="1422193" cy="1396338"/>
            <a:chOff x="7832125" y="2177448"/>
            <a:chExt cx="1396180" cy="1396338"/>
          </a:xfrm>
        </p:grpSpPr>
        <p:sp>
          <p:nvSpPr>
            <p:cNvPr id="15" name="Oval 14"/>
            <p:cNvSpPr/>
            <p:nvPr/>
          </p:nvSpPr>
          <p:spPr>
            <a:xfrm>
              <a:off x="7832125" y="2177448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8036591" y="2381937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دانشگاه‌ها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7619" y="4071232"/>
            <a:ext cx="1438717" cy="1396338"/>
            <a:chOff x="7668942" y="3620176"/>
            <a:chExt cx="1396180" cy="1396338"/>
          </a:xfrm>
        </p:grpSpPr>
        <p:sp>
          <p:nvSpPr>
            <p:cNvPr id="18" name="Oval 17"/>
            <p:cNvSpPr/>
            <p:nvPr/>
          </p:nvSpPr>
          <p:spPr>
            <a:xfrm>
              <a:off x="7668942" y="362017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873408" y="382466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Mitra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Mitra" pitchFamily="2" charset="-78"/>
                </a:rPr>
                <a:t>مجلات </a:t>
              </a:r>
              <a:r>
                <a:rPr lang="fa-IR" altLang="en-US" sz="1200" b="1" kern="1200" dirty="0" smtClean="0">
                  <a:cs typeface="Mitra" pitchFamily="2" charset="-78"/>
                </a:rPr>
                <a:t>علمی پژوهشی علوم پزشکی</a:t>
              </a:r>
              <a:endParaRPr lang="en-US" sz="16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0875" y="5330430"/>
            <a:ext cx="1392243" cy="1396338"/>
            <a:chOff x="6662948" y="4603623"/>
            <a:chExt cx="1396180" cy="1396338"/>
          </a:xfrm>
        </p:grpSpPr>
        <p:sp>
          <p:nvSpPr>
            <p:cNvPr id="21" name="Oval 20"/>
            <p:cNvSpPr/>
            <p:nvPr/>
          </p:nvSpPr>
          <p:spPr>
            <a:xfrm>
              <a:off x="6662948" y="4603623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6842362" y="4808112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مقالات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cs typeface="B Mitra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5398389"/>
            <a:ext cx="1387068" cy="1414987"/>
            <a:chOff x="5599069" y="5353250"/>
            <a:chExt cx="1206168" cy="1235437"/>
          </a:xfrm>
        </p:grpSpPr>
        <p:sp>
          <p:nvSpPr>
            <p:cNvPr id="24" name="Oval 23"/>
            <p:cNvSpPr/>
            <p:nvPr/>
          </p:nvSpPr>
          <p:spPr>
            <a:xfrm>
              <a:off x="5599069" y="5353250"/>
              <a:ext cx="1206168" cy="1235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775708" y="5534176"/>
              <a:ext cx="852890" cy="873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مديريت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انتشارات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و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کتب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027" y="5158680"/>
            <a:ext cx="1376266" cy="1363599"/>
            <a:chOff x="4197278" y="5225097"/>
            <a:chExt cx="1399802" cy="1363599"/>
          </a:xfrm>
        </p:grpSpPr>
        <p:sp>
          <p:nvSpPr>
            <p:cNvPr id="27" name="Oval 26"/>
            <p:cNvSpPr/>
            <p:nvPr/>
          </p:nvSpPr>
          <p:spPr>
            <a:xfrm>
              <a:off x="4197278" y="5225097"/>
              <a:ext cx="1399802" cy="13635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402274" y="5424791"/>
              <a:ext cx="989810" cy="964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طرح‌های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تحقيقاتی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4955" y="4040955"/>
            <a:ext cx="1444077" cy="1456892"/>
            <a:chOff x="3065288" y="4598054"/>
            <a:chExt cx="1288876" cy="1220278"/>
          </a:xfrm>
        </p:grpSpPr>
        <p:sp>
          <p:nvSpPr>
            <p:cNvPr id="30" name="Oval 29"/>
            <p:cNvSpPr/>
            <p:nvPr/>
          </p:nvSpPr>
          <p:spPr>
            <a:xfrm>
              <a:off x="3065288" y="4598054"/>
              <a:ext cx="1288876" cy="12202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254040" y="4776760"/>
              <a:ext cx="911372" cy="86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مجلات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نامعتبر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و جعلی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45974" y="2599716"/>
            <a:ext cx="1461578" cy="1438366"/>
            <a:chOff x="2310674" y="3547889"/>
            <a:chExt cx="1355156" cy="1320108"/>
          </a:xfrm>
        </p:grpSpPr>
        <p:sp>
          <p:nvSpPr>
            <p:cNvPr id="36" name="Oval 35"/>
            <p:cNvSpPr/>
            <p:nvPr/>
          </p:nvSpPr>
          <p:spPr>
            <a:xfrm>
              <a:off x="2310674" y="3547889"/>
              <a:ext cx="1355156" cy="13201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2509132" y="3741214"/>
              <a:ext cx="958240" cy="933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20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b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</a:br>
              <a: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منبع </a:t>
              </a:r>
              <a:r>
                <a:rPr lang="fa-IR" altLang="en-US" sz="20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endParaRPr lang="en-US" sz="20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74552" y="1272197"/>
            <a:ext cx="1385158" cy="1443204"/>
            <a:chOff x="2326552" y="2086117"/>
            <a:chExt cx="1507827" cy="1443204"/>
          </a:xfrm>
        </p:grpSpPr>
        <p:sp>
          <p:nvSpPr>
            <p:cNvPr id="39" name="Oval 38"/>
            <p:cNvSpPr/>
            <p:nvPr/>
          </p:nvSpPr>
          <p:spPr>
            <a:xfrm>
              <a:off x="2326552" y="2086117"/>
              <a:ext cx="1507827" cy="14432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2547368" y="2297469"/>
              <a:ext cx="1066195" cy="102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اخبار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سلامت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کشور</a:t>
              </a:r>
              <a:endParaRPr lang="en-US" sz="16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65140" y="562395"/>
            <a:ext cx="1409452" cy="1391911"/>
            <a:chOff x="3102850" y="756301"/>
            <a:chExt cx="1398602" cy="1391911"/>
          </a:xfrm>
        </p:grpSpPr>
        <p:sp>
          <p:nvSpPr>
            <p:cNvPr id="42" name="Oval 41"/>
            <p:cNvSpPr/>
            <p:nvPr/>
          </p:nvSpPr>
          <p:spPr>
            <a:xfrm>
              <a:off x="3102850" y="756301"/>
              <a:ext cx="1398602" cy="1391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3307671" y="960142"/>
              <a:ext cx="988960" cy="98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پايان‌نامه‌ها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‌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3136" y="539250"/>
            <a:ext cx="1364962" cy="1386909"/>
            <a:chOff x="4207378" y="201614"/>
            <a:chExt cx="1449032" cy="1386909"/>
          </a:xfrm>
        </p:grpSpPr>
        <p:sp>
          <p:nvSpPr>
            <p:cNvPr id="45" name="Oval 44"/>
            <p:cNvSpPr/>
            <p:nvPr/>
          </p:nvSpPr>
          <p:spPr>
            <a:xfrm>
              <a:off x="4207378" y="201614"/>
              <a:ext cx="1449032" cy="13869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419584" y="404722"/>
              <a:ext cx="1024620" cy="98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مشابهت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مقالات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25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39960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107504" y="44624"/>
            <a:ext cx="36004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www.research.ac.ir</a:t>
            </a:r>
            <a:endParaRPr lang="en-US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7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34" y="1640844"/>
            <a:ext cx="8313533" cy="5172532"/>
          </a:xfr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 smtClean="0">
                <a:cs typeface="Mitra" pitchFamily="2" charset="-78"/>
              </a:rPr>
              <a:t>علوم پزشکی کشور </a:t>
            </a:r>
            <a:br>
              <a:rPr lang="fa-IR" altLang="en-US" sz="32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altLang="en-US" sz="32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4355887" y="4366745"/>
            <a:ext cx="1508832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45882" y="4354219"/>
            <a:ext cx="1368747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12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731943"/>
            <a:ext cx="9086934" cy="5172532"/>
          </a:xfrm>
        </p:spPr>
      </p:pic>
    </p:spTree>
    <p:extLst>
      <p:ext uri="{BB962C8B-B14F-4D97-AF65-F5344CB8AC3E}">
        <p14:creationId xmlns:p14="http://schemas.microsoft.com/office/powerpoint/2010/main" xmlns="" val="5270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2375</TotalTime>
  <Words>478</Words>
  <Application>Microsoft Office PowerPoint</Application>
  <PresentationFormat>On-screen Show (4:3)</PresentationFormat>
  <Paragraphs>83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Pixel</vt:lpstr>
      <vt:lpstr>آشنايی با نظام نوين اطلاعات پژوهش پزشکی کشور (نوپا) </vt:lpstr>
      <vt:lpstr>منابع و عناصر اطلاعات پژوهشی علوم پزشکی و سلامت</vt:lpstr>
      <vt:lpstr>نظام نوين اطلاعات پژوهش پزشکی کشور (نوپا) </vt:lpstr>
      <vt:lpstr>نظام نوين اطلاعات پژوهش پزشکی ايران</vt:lpstr>
      <vt:lpstr>سامانه‌های نظام نظام نوين اطلاعات پژوهش پزشکی ايران (نوپا)</vt:lpstr>
      <vt:lpstr>Slide 6</vt:lpstr>
      <vt:lpstr>Slide 7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نشريات (مجلات) علمی پژوهشی پزشکی کشور http://journals.research.ac.ir</vt:lpstr>
      <vt:lpstr>سامانه نشريات (مجلات) علمی پژوهشی پزشکی کشور http://journals.research.ac.ir</vt:lpstr>
      <vt:lpstr>سامانه معرفی مجلات نامعتبر و جعلی  http://blacklist.research.ac.ir</vt:lpstr>
      <vt:lpstr>سامانه معرفی مجلات نامعتبر و جعلی  http://blacklist.research.ac.ir</vt:lpstr>
      <vt:lpstr>سامانه مديريت انتشارات و کتب دانشگاه‌های پزشکی کشور http://books.research.ac.ir</vt:lpstr>
      <vt:lpstr>سامانه مديريت انتشارات و کتب دانشگاه‌های پزشکی کشور http://books.research.ac.ir</vt:lpstr>
      <vt:lpstr>سامانه انتشار نتايج و اخبار پژوهش‌های سلامت کشور http://news.research.ac.ir</vt:lpstr>
      <vt:lpstr>سامانه انتشار نتايج و اخبار پژوهش‌های سلامت کشور http://news.research.ac.ir</vt:lpstr>
      <vt:lpstr>سامانه انتشار نتايج و اخبار پژوهش‌های سلامت کشور http://news.research.ac.ir</vt:lpstr>
      <vt:lpstr>سامانه پايان‌نامه‌های دانشگاه‌های علوم پزشکی کشور http://thesis.research.ac.ir</vt:lpstr>
      <vt:lpstr>سامانه منبع ياب (Resource Finder)  http://rsf.research.ac.ir</vt:lpstr>
      <vt:lpstr>سامانه منبع ياب (Resource Finder) http://rsf.research.ac.ir</vt:lpstr>
      <vt:lpstr>سامانه منبع ياب (Resource Finder)   http://rsf.research.ac.ir</vt:lpstr>
      <vt:lpstr>سامانه منبع ياب (Resource Finder)   http://rsf.research.ac.ir</vt:lpstr>
      <vt:lpstr>کتابخانه ملی ديجيتال علوم پزشکی کشور    http://inlm.ir</vt:lpstr>
      <vt:lpstr>بانک اطلاعات مقالات علوم پزشکی ايران     http://idml.research.ac.ir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علم‌سنجی دانشگاه‌های علوم پزشکی کشور  http://usid.research.ac.ir</vt:lpstr>
      <vt:lpstr>سامانه مشابهت ياب  (Plagiarism Checker Software) http://ppc.research.ac.ir</vt:lpstr>
      <vt:lpstr>بزنید !  Email اگر میل داشتید</vt:lpstr>
    </vt:vector>
  </TitlesOfParts>
  <Company>hoiufm9fy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Payam Kabiri</dc:creator>
  <cp:lastModifiedBy>darijani</cp:lastModifiedBy>
  <cp:revision>431</cp:revision>
  <dcterms:created xsi:type="dcterms:W3CDTF">2006-04-22T19:18:51Z</dcterms:created>
  <dcterms:modified xsi:type="dcterms:W3CDTF">2020-01-22T04:52:16Z</dcterms:modified>
</cp:coreProperties>
</file>